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256" r:id="rId3"/>
    <p:sldId id="258" r:id="rId4"/>
    <p:sldId id="259" r:id="rId5"/>
    <p:sldId id="279" r:id="rId6"/>
    <p:sldId id="260" r:id="rId7"/>
    <p:sldId id="276" r:id="rId8"/>
    <p:sldId id="277" r:id="rId9"/>
    <p:sldId id="263" r:id="rId10"/>
    <p:sldId id="272" r:id="rId11"/>
    <p:sldId id="269" r:id="rId12"/>
    <p:sldId id="265" r:id="rId13"/>
    <p:sldId id="278" r:id="rId14"/>
    <p:sldId id="274" r:id="rId15"/>
    <p:sldId id="268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F15E9-682B-4F08-8BCC-D1EF08A7FC11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F52CB-2490-4440-99A1-176F864A12C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6982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Thema’s van de verschillende bijeenkomsten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F52CB-2490-4440-99A1-176F864A12CB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484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AD7D-1B4B-4CF2-AF68-F0315222338D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1FAD-9F38-4E7C-B600-4888A63151B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096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AD7D-1B4B-4CF2-AF68-F0315222338D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1FAD-9F38-4E7C-B600-4888A63151B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8589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AD7D-1B4B-4CF2-AF68-F0315222338D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1FAD-9F38-4E7C-B600-4888A63151B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3895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AD7D-1B4B-4CF2-AF68-F0315222338D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1FAD-9F38-4E7C-B600-4888A63151B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6354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AD7D-1B4B-4CF2-AF68-F0315222338D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1FAD-9F38-4E7C-B600-4888A63151B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3666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AD7D-1B4B-4CF2-AF68-F0315222338D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1FAD-9F38-4E7C-B600-4888A63151B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8178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AD7D-1B4B-4CF2-AF68-F0315222338D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1FAD-9F38-4E7C-B600-4888A63151B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043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AD7D-1B4B-4CF2-AF68-F0315222338D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1FAD-9F38-4E7C-B600-4888A63151B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520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AD7D-1B4B-4CF2-AF68-F0315222338D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1FAD-9F38-4E7C-B600-4888A63151B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AD7D-1B4B-4CF2-AF68-F0315222338D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1FAD-9F38-4E7C-B600-4888A63151B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96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AAD7D-1B4B-4CF2-AF68-F0315222338D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71FAD-9F38-4E7C-B600-4888A63151B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4722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AD7D-1B4B-4CF2-AF68-F0315222338D}" type="datetimeFigureOut">
              <a:rPr lang="nl-NL" smtClean="0"/>
              <a:t>14-6-2021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71FAD-9F38-4E7C-B600-4888A63151B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395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dirty="0" smtClean="0"/>
              <a:t>Welkom bij DAIly NURSE</a:t>
            </a:r>
            <a:endParaRPr lang="nl-NL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Afbeeldingsresultaat voor universiteit maastricht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2384"/>
            <a:ext cx="2304256" cy="46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69140" y="5949280"/>
            <a:ext cx="1367356" cy="86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75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Belang van bewegen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Positieve effecten op:</a:t>
            </a:r>
          </a:p>
          <a:p>
            <a:pPr>
              <a:buFontTx/>
              <a:buChar char="-"/>
            </a:pPr>
            <a:r>
              <a:rPr lang="nl-NL" dirty="0" smtClean="0"/>
              <a:t>Lichamelijk functioneren </a:t>
            </a:r>
          </a:p>
          <a:p>
            <a:pPr>
              <a:buFontTx/>
              <a:buChar char="-"/>
            </a:pPr>
            <a:r>
              <a:rPr lang="nl-NL" dirty="0" smtClean="0"/>
              <a:t>Stemming en eigenwaarde</a:t>
            </a:r>
          </a:p>
          <a:p>
            <a:pPr>
              <a:buFontTx/>
              <a:buChar char="-"/>
            </a:pPr>
            <a:r>
              <a:rPr lang="nl-NL" dirty="0" smtClean="0"/>
              <a:t>Behoud van zelfredzaamheid</a:t>
            </a:r>
          </a:p>
          <a:p>
            <a:pPr>
              <a:buFontTx/>
              <a:buChar char="-"/>
            </a:pPr>
            <a:r>
              <a:rPr lang="nl-NL" dirty="0" smtClean="0"/>
              <a:t>Kwaliteit van leven</a:t>
            </a:r>
          </a:p>
          <a:p>
            <a:pPr>
              <a:buFontTx/>
              <a:buChar char="-"/>
            </a:pPr>
            <a:r>
              <a:rPr lang="nl-NL" dirty="0" smtClean="0"/>
              <a:t>Etc.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Bewegen zit hem in de dagelijkse activiteiten!</a:t>
            </a:r>
          </a:p>
        </p:txBody>
      </p:sp>
      <p:pic>
        <p:nvPicPr>
          <p:cNvPr id="4" name="Picture 2" descr="Afbeeldingsresultaat voor universiteit maastricht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2384"/>
            <a:ext cx="2304256" cy="46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69140" y="5949280"/>
            <a:ext cx="1367356" cy="86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60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Beweegbeleid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i="1" dirty="0" smtClean="0"/>
              <a:t>Visie:</a:t>
            </a:r>
          </a:p>
          <a:p>
            <a:r>
              <a:rPr lang="nl-NL" i="1" dirty="0" smtClean="0"/>
              <a:t>Bewegen </a:t>
            </a:r>
            <a:r>
              <a:rPr lang="nl-NL" i="1" dirty="0"/>
              <a:t>is een belangrijk onderdeel van kwalitatief goede zorg</a:t>
            </a:r>
          </a:p>
          <a:p>
            <a:r>
              <a:rPr lang="nl-NL" i="1" dirty="0"/>
              <a:t>Alle bewoners worden uitgedaagd om in beweging te komen</a:t>
            </a:r>
          </a:p>
          <a:p>
            <a:r>
              <a:rPr lang="nl-NL" i="1" dirty="0"/>
              <a:t>Elke professional beweging zal stimuleren</a:t>
            </a:r>
          </a:p>
          <a:p>
            <a:r>
              <a:rPr lang="nl-NL" i="1" dirty="0"/>
              <a:t>Bewegen is structureel onderdeel van de zorg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2" descr="Afbeeldingsresultaat voor universiteit maastricht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2384"/>
            <a:ext cx="2304256" cy="46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69140" y="5949280"/>
            <a:ext cx="1367356" cy="86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30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Discussie a.d.h.v. video opnames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doen bewoners aan activiteiten?</a:t>
            </a:r>
          </a:p>
          <a:p>
            <a:endParaRPr lang="nl-NL" dirty="0"/>
          </a:p>
          <a:p>
            <a:r>
              <a:rPr lang="nl-NL" dirty="0" smtClean="0"/>
              <a:t>Wat is de rol van verpleegkundigen en verzorgenden bij deze activiteiten?</a:t>
            </a:r>
            <a:endParaRPr lang="nl-NL" dirty="0"/>
          </a:p>
        </p:txBody>
      </p:sp>
      <p:pic>
        <p:nvPicPr>
          <p:cNvPr id="4" name="Picture 2" descr="I:\Algemeen\Afbeeldingen\Afbeeldingen Brainstormsessie\silverfit03_verzorg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637" y="3746324"/>
            <a:ext cx="4584363" cy="311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Afbeeldingsresultaat voor universiteit maastricht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2384"/>
            <a:ext cx="2304256" cy="46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38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Huiswerkopdracht</a:t>
            </a:r>
            <a:endParaRPr lang="nl-NL" dirty="0"/>
          </a:p>
        </p:txBody>
      </p:sp>
      <p:pic>
        <p:nvPicPr>
          <p:cNvPr id="4" name="Picture 2" descr="http://fotografieflow-s.nl/wp-content/uploads/2016/02/619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16632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l-NL" sz="2000" dirty="0" smtClean="0"/>
              <a:t>Maak tweetallen en selecteer bewoners (</a:t>
            </a:r>
            <a:r>
              <a:rPr lang="nl-NL" sz="2000" dirty="0"/>
              <a:t>elke deelnemer kiest 1 bewoner die hij/ zij goed kent). </a:t>
            </a:r>
            <a:endParaRPr lang="nl-NL" sz="2000" dirty="0" smtClean="0"/>
          </a:p>
          <a:p>
            <a:pPr marL="514350" indent="-514350">
              <a:buFont typeface="+mj-lt"/>
              <a:buAutoNum type="arabicPeriod"/>
            </a:pPr>
            <a:endParaRPr lang="nl-NL" sz="2000" dirty="0"/>
          </a:p>
          <a:p>
            <a:pPr marL="514350" indent="-514350">
              <a:buFont typeface="+mj-lt"/>
              <a:buAutoNum type="arabicPeriod"/>
            </a:pPr>
            <a:r>
              <a:rPr lang="nl-NL" sz="2000" dirty="0" smtClean="0"/>
              <a:t>Vul </a:t>
            </a:r>
            <a:r>
              <a:rPr lang="nl-NL" sz="2000" dirty="0"/>
              <a:t>onafhankelijk van elkaar de capaciteitslijst in voor deze bewoners (wat kan de bewoner) en observeer wat doet de bewoner.</a:t>
            </a:r>
          </a:p>
          <a:p>
            <a:pPr marL="514350" lvl="0" indent="-514350">
              <a:buFont typeface="+mj-lt"/>
              <a:buAutoNum type="arabicPeriod"/>
            </a:pPr>
            <a:endParaRPr lang="nl-NL" sz="2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nl-NL" sz="2000" dirty="0" smtClean="0"/>
              <a:t>Bespreek </a:t>
            </a:r>
            <a:r>
              <a:rPr lang="nl-NL" sz="2000" dirty="0"/>
              <a:t>de ingevulde lijsten met elkaar; zijn er verschillen? Bespreek die met elkaar.</a:t>
            </a:r>
          </a:p>
          <a:p>
            <a:pPr marL="514350" lvl="0" indent="-514350">
              <a:buFont typeface="+mj-lt"/>
              <a:buAutoNum type="arabicPeriod"/>
            </a:pPr>
            <a:endParaRPr lang="nl-NL" sz="20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nl-NL" sz="2000" dirty="0" smtClean="0"/>
              <a:t>Geef </a:t>
            </a:r>
            <a:r>
              <a:rPr lang="nl-NL" sz="2000" dirty="0"/>
              <a:t>antwoord op de vragen onderaan de lijst: </a:t>
            </a:r>
            <a:endParaRPr lang="nl-NL" sz="2000" dirty="0" smtClean="0"/>
          </a:p>
          <a:p>
            <a:pPr lvl="1"/>
            <a:r>
              <a:rPr lang="nl-NL" sz="1800" dirty="0" smtClean="0"/>
              <a:t>Bij </a:t>
            </a:r>
            <a:r>
              <a:rPr lang="nl-NL" sz="1800" dirty="0"/>
              <a:t>welke activiteiten zijn er verschillen in de capaciteit (kan) van </a:t>
            </a:r>
            <a:r>
              <a:rPr lang="nl-NL" sz="1800" dirty="0" smtClean="0"/>
              <a:t>de bewoner </a:t>
            </a:r>
            <a:r>
              <a:rPr lang="nl-NL" sz="1800" dirty="0"/>
              <a:t>en de prestatie (doet) van de bewoner? </a:t>
            </a:r>
          </a:p>
          <a:p>
            <a:pPr lvl="1"/>
            <a:r>
              <a:rPr lang="nl-NL" sz="1800" dirty="0" smtClean="0"/>
              <a:t>Hoe </a:t>
            </a:r>
            <a:r>
              <a:rPr lang="nl-NL" sz="1800" dirty="0"/>
              <a:t>zou je de bewoner bij bovenstaande activiteiten stimuleren om deze activiteiten (zelfstandiger) uit te voeren</a:t>
            </a:r>
            <a:r>
              <a:rPr lang="nl-NL" sz="1800" dirty="0" smtClean="0"/>
              <a:t>?</a:t>
            </a:r>
            <a:endParaRPr lang="nl-NL" sz="1800" dirty="0"/>
          </a:p>
        </p:txBody>
      </p:sp>
      <p:pic>
        <p:nvPicPr>
          <p:cNvPr id="5" name="Picture 2" descr="Afbeeldingsresultaat voor universiteit maastricht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2384"/>
            <a:ext cx="2304256" cy="46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69140" y="5949280"/>
            <a:ext cx="1367356" cy="86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052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Capaciteitenlijst</a:t>
            </a:r>
          </a:p>
        </p:txBody>
      </p:sp>
      <p:pic>
        <p:nvPicPr>
          <p:cNvPr id="4" name="Picture 2" descr="http://fotografieflow-s.nl/wp-content/uploads/2016/02/619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492896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sz="1600" dirty="0" smtClean="0"/>
              <a:t>Z = Zelfstandig       S = supervisie       O = ondersteuning       N = niet in staat uit te voeren</a:t>
            </a:r>
          </a:p>
          <a:p>
            <a:pPr marL="0" indent="0" algn="just">
              <a:buNone/>
            </a:pPr>
            <a:endParaRPr lang="nl-NL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01" t="20168" r="16955" b="34790"/>
          <a:stretch/>
        </p:blipFill>
        <p:spPr bwMode="auto">
          <a:xfrm>
            <a:off x="127502" y="1376772"/>
            <a:ext cx="8906315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Afbeeldingsresultaat voor universiteit maastricht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2384"/>
            <a:ext cx="2304256" cy="46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69140" y="5949280"/>
            <a:ext cx="1367356" cy="86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222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Zijn er nog vragen</a:t>
            </a:r>
            <a:endParaRPr lang="nl-NL" dirty="0"/>
          </a:p>
        </p:txBody>
      </p:sp>
      <p:sp>
        <p:nvSpPr>
          <p:cNvPr id="4" name="AutoShape 2" descr="data:image/jpeg;base64,/9j/4AAQSkZJRgABAQAAAQABAAD/2wCEAAkGBxIQEBUSDxAVFRUPEhUSFhAQEA8VDxAVFREXFhUVExcYHSggGBolGxYVITEhJSkrLi4uFx8zODMsNygtLisBCgoKDg0OGxAQFzclICUrNy03MCsvNTc1LzQrLysrKy01LS0tLSs1LS0tLS0tLS8tLSstLS0tLS0vLS0xKy0tLf/AABEIAOIA3wMBIgACEQEDEQH/xAAbAAEAAQUBAAAAAAAAAAAAAAAABAECAwUGB//EAEEQAAIBAgMEBgcHAAkFAAAAAAABAgMRBAUSITFBUQYTImFxkRQyUoGhscEHI0JictHhFTM0Q2OisrPwVHOCwvH/xAAaAQEAAwEBAQAAAAAAAAAAAAAAAQQFAwIG/8QAIhEBAAICAQMFAQAAAAAAAAAAAAECAxEEEiExBRMVQVGR/9oADAMBAAIRAxEAPwD3EAAAAAAAAAAAAAAAAAAACjYFS3UuZErYi7sty+IhICYpIqRiqm1xAkAxRq8zJcCoAAAAAAAAAAAAAAAAAAAAAAAAAAEHF4j8K9/7GXGYjSrLe/gay4GS5mpsjRZlhICZBl9jDTZmQFHEupytsKCwGcFIvYVAAAAAAAAAAAAAAAAAAAAAABjrVVFNvgZDU5tW7SjyV/P/AOAYKlXU7viW3MaZcmBkuZIsw6ijqAT6TJUDU0a5LhXAnWK2I8axmjUAviXFty4AAAAAAAAAAAAAAAx1Kyjv8iLPEt9wEyU0t7LHiEQtYbAkvGLk/gU9Oj3/AAIciPUYGz/pCHFte41Oa4iMqicJJ3jZ23qz/kjV5GuU7TA2kJF9yNCewwY3MIUlec0uSe9+CAnTqWIOIxdiHhsyjWey6XfvOiwOAotbYKXfLaRsaKOZW4Einmptq+RU27pW7ka7M8tjGLsv3I2JNDMUydSxF+J5TmmYVaE+zJ25Xdjc5F0s2KVaLlGPraPXt3LiTsemYZt7eBIIeVZhSxFKNTDzU4SWyUd3g1wfcyYSAAAAAAAAAAAEDFY22xef7EjGT0wk+7+DnMwhLTqg9q+IEyWILevOaw2eRk3FvTKO+L2NfuiX/SC5gbtYgyKqc9/SHeZqOYrmBvtRjmRqWLT4mV1E+IEXExNTiHpu27JK93sSt9Dd1GrHln2kZvOT6mm7U161nZ1Hyf5Vy4gdHLpNGb0UHe2x1ODf5f3NVmKbepu758TnOicZ1J6acb22t8Irm3wO59DirKW1967PuXH3kCDktSSd0nbn+HzOvwmbaV2YuXfuiaqhSiu/x+hMjInUIbN5zVe5Rj4Jt/EwVcVKfryk/BU19CMmbDK8B1ru/VW1833L9xo010uiFHFxcmpx79aV/DYa2p0ClQT6qo2n+Gol/qjs80elU4pJJKyWyy3FzI0l4z0MxVfLM19GrxcKOPbVpLsdbbsTi9222l+K5HsxoOkuSU69NxnHZdSUl69Kad41IPhJNK38m2wFVzpxcrarWlbdqWx27rgSQASAAAAAAAAI2YL7uXcr+VmamO1G8qwvFrmmvNGiovZb3eQHLdJcojU7VrSW1STakvBmlwOGfU3qTk5xlKLd7XSey/uO1zans3HGVcbGOqD9pu/B3A13pdSM7J3XJ7zZUcWaudSzKekAdDRzC3E2dDM78TjFiGZqOKa4gdNnObaKTae2XZXdficXVyaWPqqMXpgrOdT2VyXOT4eDJOc1XUjCMdrc9KXNyVl/z9jpcPBYelGlHfa8pc295AkZbl1LDU1ToxUYr3uT4yk+LZIlFPf8SHHFF/pSAv8ARlwuvB/uXxw8l+Ne+Jh9LRjrY9RV7kidqUdsnfu3I6PIqt/ejz2jiZVZ3eyK3L6s67B47qIRla7b0pXtdtPe+WwDrijIGX5j1mxpJ9zumY86zaNCNltqS9WP1fcBGzbPadOsqDWpzjtt+GT9VM2OVxtT8W38Tismy2rVxTqVE/a1S3uT+iV/gd9TgopJblsIF4AJAAAAAAAAA0dWnapK3tX89pvDT1fXk+cvkBTTfeajNsipV12oK/tJWkvejclJAeU5rk06E7J3T3N/U1/Vy5G/6R9J8PeUak1F05OLjt1Xi7PYcTmHTKO7D0r/AJqmxe6Kv8WBt0nyL6cZO+lN22vdsV0tt+9nC4zNMRW/rKjS9mPZj5Lf7zvOgtLC1aEFWqOU6bcZ0rdmKcrwk78HZeZAmZXSTrQvLU4zUrQi5RjbjKW5byZmeKarTT4NJX5aUdAsfRprTSpxS3dmK+Zny6lQrdnEQVpKyk96fC7IHIemFvpjbtFNt7kleT8EjvV0Dwznq11ND/u9UbP/AMrXsb/LcpoYdWo0ox/Mktb8Zb2eh5ji8rxdPDTxE6eiNNJ6Zu1SV5JXUeCV77bGiw9Sc3eb8FwPa89wnXYarSX95TlFbrXts+Njx7G5dUodmo4xe26U4ya8LAbLA1op7zfYiWqjeO1wnGSS2vfZ7PBsg9GcmhpjKfacle3IvzjCSwGJhidbdCpJQ7W3qpSaSjs4N7mBfQzWqqlqEXqjseqLvqtu0veTcsy6tOt1lXtSvd6ttvE6OjCNVKpBpSlZSkox1Sjy1cPE2dCjGCtFW+b8SPIx4TCqC27ZS3vmSQBEAACQAAAAAAUZw3SH7S8Nha08PCMqlWlVp0pr1YxdR7k9uppclyA7lyNHi6umrKPg/M8Lz37T8yxd4wn1EG2tNC8ZW/W25eTRm+zjpDKjXlTxFVyWJaalOUnaolba3zWzxsB7dGqa3LM411q1CeydCaVvahJaoTXc9vviy2njFzNPnlD76GLoX6ylBwnGLt1tNtWT5uLWzxYHAfazkHVY7roRejFpOyTt1sVaS2cWtL8zRZd0XxNWzjS0Rf4qvZXuW9nslTGxr07Tj2o7VeO2Lta65bGRJw2N9z+QHAYLopRjbrqjqP2YvTD9zqMDl9OlG1KCiuSW/wAeZy2XVGp7+N/id1g4XigLKVI6XoxFOcqc0mpx3Pds2mojSNpkj01ofqt5gdHHLnD+pquK9iXah7r7jInXW9U5eEpR+jJgIECv104tKKjdesqm1f5TmqvQONWWqvXqSvwUv4R2dio0OFwtD0atOg27Qa0t73Brs/Jr3G5qRhWpSo1YqUKkXFxfG64Gzx+VUqzUpx7Udikm1Kz4bN6MuFwNOn6kfe22/iSNdkWSvDpJ1XJLdFpXVvafHwN0AAAAAAAAAAAAFGeT9Lvs8r1cwq1cPFSp49RlOeqMZ4atCzjUV96vFeN5dx6yAPLcH9kcKlTrcZWtrtKdHDq0HN+s1J7Um7uy8ze1+jGDwKhHDYeMXtvN3nUexLbKd2dqc90jl24rlH5v+AOXxOGs7wbjfgtq8uBZSpPjJv4fInVIlsYAY4QLcWrU5vlCXyJSiYsdTvSml7EvhFv6Aeb4eFpe877LFeC8Dh6Ue17zu8oX3aAlqBKwOypF/mXzRjSMtLY13NMDsgUiVAAAAAAAAAAAAAAAAAAAAAABzGeyvWa5RS+Fzpzks0letP8AVby2AQ9JXSXxRdYDGomSjS1Nr/Dqf7UrFGTMnp6qjX+HL4q31A8pjHtHbZL/AFaOPlG0v+czrshfYA20UXItRcgOvpO8U+aXyLzDg3enF/lXyMwABlrkAbIeLzfD0narXpxfKU4p+RwHTDpZOpUlRw83GnBuMpxbUqjW+z4R+ZyH/L8X4s0MPAm9eq06Zuf1CKT00jb2J9KsF/1MPi/oZcP0hwlR2hiabb3JzSb9zPGkLX3lifTK67WV/lL/AHV7vGStsZcjyDIc/rYWS0ycocaUm3F/p9l+B6rlmOhXpxqU32Zr3p8U+9FDkcW+Dz3j9X+Ny6Z+0dphLABWWwAAAAAAAA43EyvUk+c5fM7Cbsm+SZxV+Pf9QM0FsDKw3BgWtGy6PR+8k+UF8X/BrmzbdHFtqP8ASvmB5TjKdqs1ynJeUmdJkL7Jpc7p2xNZcq0/9bZt+j72Ab1FyLUVTA6jLHelD9KJRByZ3ox7rr/MycBRmn6WY10cHVnF2lp0x8ZvSn8TckXMMDTrw0VoqUXt0vddbj1SYi0TLxkiZrMQ8MRdBXPUcT0Dwk/V1w/RO68pJmvX2dQv/aZ6X+SGrz3fA2PkMfT2Y8en5Orv4ajLuhk62F65TtKScoU3G6lG2y73ps5dI9TzzO6WX0I0YPVUjTUIQ4pKNlKdty2e88uR74WTJeJm/j6c+bjxUmIp5Inon2f1/Xpp7HFVEuT3P6eR54kek9B8u0Xm1+FQvze9nrnTHszt54Fbe9Ew60AGA+hAAAKMtuUcgL7i5jcimsCzHTtSm+UJfJnIROmzap9xU7oN+7icnRrJ8QJ8dxRlikHICsjc9HvUm+creS/k0cpG2yiso0/GUn8l9AOA6TwtjK3/AHG/PaS8gZh6c9jFuf4aqTT4XStJeOwxZFiFfeB1KZcmR1V7yksQlvYHU5FL7rwk18mbFSNRk89NJX3yblbir7ieqwEi4uYFVLlMDIaDpbn/AKJSWizqVLqCe5c5PuV1sN3rPMftAruWNae6FOCS8VqfzLHFxRkyREqvLyzjxzMOfr1pVJOc5OUpO7k97Zai06TojlsatWDmr6m3bko7Wb1rRjpvXaGFSk5b635SuivRidVqrVWmK2rm/wCfkejYejGEVGKso7kVpRSSSVktiS3IuMDPntmnc+H0GDj1w11C4FEypwdwAAYWWSZkZjkgLbmOUjI4lkoARcTUTTT2ppprmmtqPP8ANIVcNUbpwnUp3f4e1Hu7z0Z0i2VBcvgB57hekUHsk3F8pJxfk0T4ZjF+rd+CbOv9Ej7K8kU9FXBAclPETeyFKbvx0tJeLZMoqrpS3WVjoHhlyCw/cBy+YZL6RHTW2q97Xex89hBodDYwd6dapHu2SX+Y7fqCqogc3TyR2s60n7or6GejkUE1JuUmtqvOVvJG96ouVICNShbcZ4MuVMroArGRepFiRcBkjM4npbnOHhWlD0KNarHSpTnLRG2lNJNbXsaOyPL+mX9ureMP9qJb4eOL31P4qc3JNKbj9WxzfCv18rt308XUXwaOs6J5th3KMKOFnT1XipzlCXBvfe/wPPTquh8vvaP63/7Ghm41eie8/wBZ+LkTN4jph6Wi4xxZliYjbC4AAAAMbRa0ZLDSBisUaMukaQMOkOJm0jSBg0FNBI0jSBG0DqyTpGkCN1Y6sk6RpAjdWOrJOkaQI3VjqyTpK6QInVFrosm6RpA1tTDy4S+BxWf9FcTWrzqw0SU9Oxyalsilut3Ho+kaDriy2xzurllw1yxqzyGp0Vxkf7hv9Mqb+p0HRPIa8ZQnUg6apyb7eyUt+xL3nfaStjvbnZLV6VevBx1t1RtZCBkKIqU10AAAAAAAAAAAAACjAAIoABVFQAAAAAAAAAAAAAAAAAAAAAA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5" name="AutoShape 4" descr="data:image/jpeg;base64,/9j/4AAQSkZJRgABAQAAAQABAAD/2wCEAAkGBxIQEBUSDxAVFRUPEhUSFhAQEA8VDxAVFREXFhUVExcYHSggGBolGxYVITEhJSkrLi4uFx8zODMsNygtLisBCgoKDg0OGxAQFzclICUrNy03MCsvNTc1LzQrLysrKy01LS0tLSs1LS0tLS0tLS8tLSstLS0tLS0vLS0xKy0tLf/AABEIAOIA3wMBIgACEQEDEQH/xAAbAAEAAQUBAAAAAAAAAAAAAAAABAECAwUGB//EAEEQAAIBAgMEBgcHAAkFAAAAAAABAgMRBAUSITFBUQYTImFxkRQyUoGhscEHI0JictHhFTM0Q2OisrPwVHOCwvH/xAAaAQEAAwEBAQAAAAAAAAAAAAAAAQQFAwIG/8QAIhEBAAICAQMFAQAAAAAAAAAAAAECAxEEEiExBRMVQVGR/9oADAMBAAIRAxEAPwD3EAAAAAAAAAAAAAAAAAAACjYFS3UuZErYi7sty+IhICYpIqRiqm1xAkAxRq8zJcCoAAAAAAAAAAAAAAAAAAAAAAAAAAEHF4j8K9/7GXGYjSrLe/gay4GS5mpsjRZlhICZBl9jDTZmQFHEupytsKCwGcFIvYVAAAAAAAAAAAAAAAAAAAAAABjrVVFNvgZDU5tW7SjyV/P/AOAYKlXU7viW3MaZcmBkuZIsw6ijqAT6TJUDU0a5LhXAnWK2I8axmjUAviXFty4AAAAAAAAAAAAAAAx1Kyjv8iLPEt9wEyU0t7LHiEQtYbAkvGLk/gU9Oj3/AAIciPUYGz/pCHFte41Oa4iMqicJJ3jZ23qz/kjV5GuU7TA2kJF9yNCewwY3MIUlec0uSe9+CAnTqWIOIxdiHhsyjWey6XfvOiwOAotbYKXfLaRsaKOZW4Einmptq+RU27pW7ka7M8tjGLsv3I2JNDMUydSxF+J5TmmYVaE+zJ25Xdjc5F0s2KVaLlGPraPXt3LiTsemYZt7eBIIeVZhSxFKNTDzU4SWyUd3g1wfcyYSAAAAAAAAAAAEDFY22xef7EjGT0wk+7+DnMwhLTqg9q+IEyWILevOaw2eRk3FvTKO+L2NfuiX/SC5gbtYgyKqc9/SHeZqOYrmBvtRjmRqWLT4mV1E+IEXExNTiHpu27JK93sSt9Dd1GrHln2kZvOT6mm7U161nZ1Hyf5Vy4gdHLpNGb0UHe2x1ODf5f3NVmKbepu758TnOicZ1J6acb22t8Irm3wO59DirKW1967PuXH3kCDktSSd0nbn+HzOvwmbaV2YuXfuiaqhSiu/x+hMjInUIbN5zVe5Rj4Jt/EwVcVKfryk/BU19CMmbDK8B1ru/VW1833L9xo010uiFHFxcmpx79aV/DYa2p0ClQT6qo2n+Gol/qjs80elU4pJJKyWyy3FzI0l4z0MxVfLM19GrxcKOPbVpLsdbbsTi9222l+K5HsxoOkuSU69NxnHZdSUl69Kad41IPhJNK38m2wFVzpxcrarWlbdqWx27rgSQASAAAAAAAAI2YL7uXcr+VmamO1G8qwvFrmmvNGiovZb3eQHLdJcojU7VrSW1STakvBmlwOGfU3qTk5xlKLd7XSey/uO1zans3HGVcbGOqD9pu/B3A13pdSM7J3XJ7zZUcWaudSzKekAdDRzC3E2dDM78TjFiGZqOKa4gdNnObaKTae2XZXdficXVyaWPqqMXpgrOdT2VyXOT4eDJOc1XUjCMdrc9KXNyVl/z9jpcPBYelGlHfa8pc295AkZbl1LDU1ToxUYr3uT4yk+LZIlFPf8SHHFF/pSAv8ARlwuvB/uXxw8l+Ne+Jh9LRjrY9RV7kidqUdsnfu3I6PIqt/ejz2jiZVZ3eyK3L6s67B47qIRla7b0pXtdtPe+WwDrijIGX5j1mxpJ9zumY86zaNCNltqS9WP1fcBGzbPadOsqDWpzjtt+GT9VM2OVxtT8W38Tismy2rVxTqVE/a1S3uT+iV/gd9TgopJblsIF4AJAAAAAAAAA0dWnapK3tX89pvDT1fXk+cvkBTTfeajNsipV12oK/tJWkvejclJAeU5rk06E7J3T3N/U1/Vy5G/6R9J8PeUak1F05OLjt1Xi7PYcTmHTKO7D0r/AJqmxe6Kv8WBt0nyL6cZO+lN22vdsV0tt+9nC4zNMRW/rKjS9mPZj5Lf7zvOgtLC1aEFWqOU6bcZ0rdmKcrwk78HZeZAmZXSTrQvLU4zUrQi5RjbjKW5byZmeKarTT4NJX5aUdAsfRprTSpxS3dmK+Zny6lQrdnEQVpKyk96fC7IHIemFvpjbtFNt7kleT8EjvV0Dwznq11ND/u9UbP/AMrXsb/LcpoYdWo0ox/Mktb8Zb2eh5ji8rxdPDTxE6eiNNJ6Zu1SV5JXUeCV77bGiw9Sc3eb8FwPa89wnXYarSX95TlFbrXts+Njx7G5dUodmo4xe26U4ya8LAbLA1op7zfYiWqjeO1wnGSS2vfZ7PBsg9GcmhpjKfacle3IvzjCSwGJhidbdCpJQ7W3qpSaSjs4N7mBfQzWqqlqEXqjseqLvqtu0veTcsy6tOt1lXtSvd6ttvE6OjCNVKpBpSlZSkox1Sjy1cPE2dCjGCtFW+b8SPIx4TCqC27ZS3vmSQBEAACQAAAAAAUZw3SH7S8Nha08PCMqlWlVp0pr1YxdR7k9uppclyA7lyNHi6umrKPg/M8Lz37T8yxd4wn1EG2tNC8ZW/W25eTRm+zjpDKjXlTxFVyWJaalOUnaolba3zWzxsB7dGqa3LM411q1CeydCaVvahJaoTXc9vviy2njFzNPnlD76GLoX6ylBwnGLt1tNtWT5uLWzxYHAfazkHVY7roRejFpOyTt1sVaS2cWtL8zRZd0XxNWzjS0Rf4qvZXuW9nslTGxr07Tj2o7VeO2Lta65bGRJw2N9z+QHAYLopRjbrqjqP2YvTD9zqMDl9OlG1KCiuSW/wAeZy2XVGp7+N/id1g4XigLKVI6XoxFOcqc0mpx3Pds2mojSNpkj01ofqt5gdHHLnD+pquK9iXah7r7jInXW9U5eEpR+jJgIECv104tKKjdesqm1f5TmqvQONWWqvXqSvwUv4R2dio0OFwtD0atOg27Qa0t73Brs/Jr3G5qRhWpSo1YqUKkXFxfG64Gzx+VUqzUpx7Udikm1Kz4bN6MuFwNOn6kfe22/iSNdkWSvDpJ1XJLdFpXVvafHwN0AAAAAAAAAAAAFGeT9Lvs8r1cwq1cPFSp49RlOeqMZ4atCzjUV96vFeN5dx6yAPLcH9kcKlTrcZWtrtKdHDq0HN+s1J7Um7uy8ze1+jGDwKhHDYeMXtvN3nUexLbKd2dqc90jl24rlH5v+AOXxOGs7wbjfgtq8uBZSpPjJv4fInVIlsYAY4QLcWrU5vlCXyJSiYsdTvSml7EvhFv6Aeb4eFpe877LFeC8Dh6Ue17zu8oX3aAlqBKwOypF/mXzRjSMtLY13NMDsgUiVAAAAAAAAAAAAAAAAAAAAAABzGeyvWa5RS+Fzpzks0letP8AVby2AQ9JXSXxRdYDGomSjS1Nr/Dqf7UrFGTMnp6qjX+HL4q31A8pjHtHbZL/AFaOPlG0v+czrshfYA20UXItRcgOvpO8U+aXyLzDg3enF/lXyMwABlrkAbIeLzfD0narXpxfKU4p+RwHTDpZOpUlRw83GnBuMpxbUqjW+z4R+ZyH/L8X4s0MPAm9eq06Zuf1CKT00jb2J9KsF/1MPi/oZcP0hwlR2hiabb3JzSb9zPGkLX3lifTK67WV/lL/AHV7vGStsZcjyDIc/rYWS0ycocaUm3F/p9l+B6rlmOhXpxqU32Zr3p8U+9FDkcW+Dz3j9X+Ny6Z+0dphLABWWwAAAAAAAA43EyvUk+c5fM7Cbsm+SZxV+Pf9QM0FsDKw3BgWtGy6PR+8k+UF8X/BrmzbdHFtqP8ASvmB5TjKdqs1ynJeUmdJkL7Jpc7p2xNZcq0/9bZt+j72Ab1FyLUVTA6jLHelD9KJRByZ3ox7rr/MycBRmn6WY10cHVnF2lp0x8ZvSn8TckXMMDTrw0VoqUXt0vddbj1SYi0TLxkiZrMQ8MRdBXPUcT0Dwk/V1w/RO68pJmvX2dQv/aZ6X+SGrz3fA2PkMfT2Y8en5Orv4ajLuhk62F65TtKScoU3G6lG2y73ps5dI9TzzO6WX0I0YPVUjTUIQ4pKNlKdty2e88uR74WTJeJm/j6c+bjxUmIp5Inon2f1/Xpp7HFVEuT3P6eR54kek9B8u0Xm1+FQvze9nrnTHszt54Fbe9Ew60AGA+hAAAKMtuUcgL7i5jcimsCzHTtSm+UJfJnIROmzap9xU7oN+7icnRrJ8QJ8dxRlikHICsjc9HvUm+creS/k0cpG2yiso0/GUn8l9AOA6TwtjK3/AHG/PaS8gZh6c9jFuf4aqTT4XStJeOwxZFiFfeB1KZcmR1V7yksQlvYHU5FL7rwk18mbFSNRk89NJX3yblbir7ieqwEi4uYFVLlMDIaDpbn/AKJSWizqVLqCe5c5PuV1sN3rPMftAruWNae6FOCS8VqfzLHFxRkyREqvLyzjxzMOfr1pVJOc5OUpO7k97Zai06TojlsatWDmr6m3bko7Wb1rRjpvXaGFSk5b635SuivRidVqrVWmK2rm/wCfkejYejGEVGKso7kVpRSSSVktiS3IuMDPntmnc+H0GDj1w11C4FEypwdwAAYWWSZkZjkgLbmOUjI4lkoARcTUTTT2ppprmmtqPP8ANIVcNUbpwnUp3f4e1Hu7z0Z0i2VBcvgB57hekUHsk3F8pJxfk0T4ZjF+rd+CbOv9Ej7K8kU9FXBAclPETeyFKbvx0tJeLZMoqrpS3WVjoHhlyCw/cBy+YZL6RHTW2q97Xex89hBodDYwd6dapHu2SX+Y7fqCqogc3TyR2s60n7or6GejkUE1JuUmtqvOVvJG96ouVICNShbcZ4MuVMroArGRepFiRcBkjM4npbnOHhWlD0KNarHSpTnLRG2lNJNbXsaOyPL+mX9ureMP9qJb4eOL31P4qc3JNKbj9WxzfCv18rt308XUXwaOs6J5th3KMKOFnT1XipzlCXBvfe/wPPTquh8vvaP63/7Ghm41eie8/wBZ+LkTN4jph6Wi4xxZliYjbC4AAAAMbRa0ZLDSBisUaMukaQMOkOJm0jSBg0FNBI0jSBG0DqyTpGkCN1Y6sk6RpAjdWOrJOkaQI3VjqyTpK6QInVFrosm6RpA1tTDy4S+BxWf9FcTWrzqw0SU9Oxyalsilut3Ho+kaDriy2xzurllw1yxqzyGp0Vxkf7hv9Mqb+p0HRPIa8ZQnUg6apyb7eyUt+xL3nfaStjvbnZLV6VevBx1t1RtZCBkKIqU10AAAAAAAAAAAAACjAAIoABVFQAAAAAAAAAAAAAAAAAAAAAAD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AutoShape 6" descr="data:image/jpeg;base64,/9j/4AAQSkZJRgABAQAAAQABAAD/2wCEAAkGBxIQEBUSDxAVFRUPEhUSFhAQEA8VDxAVFREXFhUVExcYHSggGBolGxYVITEhJSkrLi4uFx8zODMsNygtLisBCgoKDg0OGxAQFzclICUrNy03MCsvNTc1LzQrLysrKy01LS0tLSs1LS0tLS0tLS8tLSstLS0tLS0vLS0xKy0tLf/AABEIAOIA3wMBIgACEQEDEQH/xAAbAAEAAQUBAAAAAAAAAAAAAAAABAECAwUGB//EAEEQAAIBAgMEBgcHAAkFAAAAAAABAgMRBAUSITFBUQYTImFxkRQyUoGhscEHI0JictHhFTM0Q2OisrPwVHOCwvH/xAAaAQEAAwEBAQAAAAAAAAAAAAAAAQQFAwIG/8QAIhEBAAICAQMFAQAAAAAAAAAAAAECAxEEEiExBRMVQVGR/9oADAMBAAIRAxEAPwD3EAAAAAAAAAAAAAAAAAAACjYFS3UuZErYi7sty+IhICYpIqRiqm1xAkAxRq8zJcCoAAAAAAAAAAAAAAAAAAAAAAAAAAEHF4j8K9/7GXGYjSrLe/gay4GS5mpsjRZlhICZBl9jDTZmQFHEupytsKCwGcFIvYVAAAAAAAAAAAAAAAAAAAAAABjrVVFNvgZDU5tW7SjyV/P/AOAYKlXU7viW3MaZcmBkuZIsw6ijqAT6TJUDU0a5LhXAnWK2I8axmjUAviXFty4AAAAAAAAAAAAAAAx1Kyjv8iLPEt9wEyU0t7LHiEQtYbAkvGLk/gU9Oj3/AAIciPUYGz/pCHFte41Oa4iMqicJJ3jZ23qz/kjV5GuU7TA2kJF9yNCewwY3MIUlec0uSe9+CAnTqWIOIxdiHhsyjWey6XfvOiwOAotbYKXfLaRsaKOZW4Einmptq+RU27pW7ka7M8tjGLsv3I2JNDMUydSxF+J5TmmYVaE+zJ25Xdjc5F0s2KVaLlGPraPXt3LiTsemYZt7eBIIeVZhSxFKNTDzU4SWyUd3g1wfcyYSAAAAAAAAAAAEDFY22xef7EjGT0wk+7+DnMwhLTqg9q+IEyWILevOaw2eRk3FvTKO+L2NfuiX/SC5gbtYgyKqc9/SHeZqOYrmBvtRjmRqWLT4mV1E+IEXExNTiHpu27JK93sSt9Dd1GrHln2kZvOT6mm7U161nZ1Hyf5Vy4gdHLpNGb0UHe2x1ODf5f3NVmKbepu758TnOicZ1J6acb22t8Irm3wO59DirKW1967PuXH3kCDktSSd0nbn+HzOvwmbaV2YuXfuiaqhSiu/x+hMjInUIbN5zVe5Rj4Jt/EwVcVKfryk/BU19CMmbDK8B1ru/VW1833L9xo010uiFHFxcmpx79aV/DYa2p0ClQT6qo2n+Gol/qjs80elU4pJJKyWyy3FzI0l4z0MxVfLM19GrxcKOPbVpLsdbbsTi9222l+K5HsxoOkuSU69NxnHZdSUl69Kad41IPhJNK38m2wFVzpxcrarWlbdqWx27rgSQASAAAAAAAAI2YL7uXcr+VmamO1G8qwvFrmmvNGiovZb3eQHLdJcojU7VrSW1STakvBmlwOGfU3qTk5xlKLd7XSey/uO1zans3HGVcbGOqD9pu/B3A13pdSM7J3XJ7zZUcWaudSzKekAdDRzC3E2dDM78TjFiGZqOKa4gdNnObaKTae2XZXdficXVyaWPqqMXpgrOdT2VyXOT4eDJOc1XUjCMdrc9KXNyVl/z9jpcPBYelGlHfa8pc295AkZbl1LDU1ToxUYr3uT4yk+LZIlFPf8SHHFF/pSAv8ARlwuvB/uXxw8l+Ne+Jh9LRjrY9RV7kidqUdsnfu3I6PIqt/ejz2jiZVZ3eyK3L6s67B47qIRla7b0pXtdtPe+WwDrijIGX5j1mxpJ9zumY86zaNCNltqS9WP1fcBGzbPadOsqDWpzjtt+GT9VM2OVxtT8W38Tismy2rVxTqVE/a1S3uT+iV/gd9TgopJblsIF4AJAAAAAAAAA0dWnapK3tX89pvDT1fXk+cvkBTTfeajNsipV12oK/tJWkvejclJAeU5rk06E7J3T3N/U1/Vy5G/6R9J8PeUak1F05OLjt1Xi7PYcTmHTKO7D0r/AJqmxe6Kv8WBt0nyL6cZO+lN22vdsV0tt+9nC4zNMRW/rKjS9mPZj5Lf7zvOgtLC1aEFWqOU6bcZ0rdmKcrwk78HZeZAmZXSTrQvLU4zUrQi5RjbjKW5byZmeKarTT4NJX5aUdAsfRprTSpxS3dmK+Zny6lQrdnEQVpKyk96fC7IHIemFvpjbtFNt7kleT8EjvV0Dwznq11ND/u9UbP/AMrXsb/LcpoYdWo0ox/Mktb8Zb2eh5ji8rxdPDTxE6eiNNJ6Zu1SV5JXUeCV77bGiw9Sc3eb8FwPa89wnXYarSX95TlFbrXts+Njx7G5dUodmo4xe26U4ya8LAbLA1op7zfYiWqjeO1wnGSS2vfZ7PBsg9GcmhpjKfacle3IvzjCSwGJhidbdCpJQ7W3qpSaSjs4N7mBfQzWqqlqEXqjseqLvqtu0veTcsy6tOt1lXtSvd6ttvE6OjCNVKpBpSlZSkox1Sjy1cPE2dCjGCtFW+b8SPIx4TCqC27ZS3vmSQBEAACQAAAAAAUZw3SH7S8Nha08PCMqlWlVp0pr1YxdR7k9uppclyA7lyNHi6umrKPg/M8Lz37T8yxd4wn1EG2tNC8ZW/W25eTRm+zjpDKjXlTxFVyWJaalOUnaolba3zWzxsB7dGqa3LM411q1CeydCaVvahJaoTXc9vviy2njFzNPnlD76GLoX6ylBwnGLt1tNtWT5uLWzxYHAfazkHVY7roRejFpOyTt1sVaS2cWtL8zRZd0XxNWzjS0Rf4qvZXuW9nslTGxr07Tj2o7VeO2Lta65bGRJw2N9z+QHAYLopRjbrqjqP2YvTD9zqMDl9OlG1KCiuSW/wAeZy2XVGp7+N/id1g4XigLKVI6XoxFOcqc0mpx3Pds2mojSNpkj01ofqt5gdHHLnD+pquK9iXah7r7jInXW9U5eEpR+jJgIECv104tKKjdesqm1f5TmqvQONWWqvXqSvwUv4R2dio0OFwtD0atOg27Qa0t73Brs/Jr3G5qRhWpSo1YqUKkXFxfG64Gzx+VUqzUpx7Udikm1Kz4bN6MuFwNOn6kfe22/iSNdkWSvDpJ1XJLdFpXVvafHwN0AAAAAAAAAAAAFGeT9Lvs8r1cwq1cPFSp49RlOeqMZ4atCzjUV96vFeN5dx6yAPLcH9kcKlTrcZWtrtKdHDq0HN+s1J7Um7uy8ze1+jGDwKhHDYeMXtvN3nUexLbKd2dqc90jl24rlH5v+AOXxOGs7wbjfgtq8uBZSpPjJv4fInVIlsYAY4QLcWrU5vlCXyJSiYsdTvSml7EvhFv6Aeb4eFpe877LFeC8Dh6Ue17zu8oX3aAlqBKwOypF/mXzRjSMtLY13NMDsgUiVAAAAAAAAAAAAAAAAAAAAAABzGeyvWa5RS+Fzpzks0letP8AVby2AQ9JXSXxRdYDGomSjS1Nr/Dqf7UrFGTMnp6qjX+HL4q31A8pjHtHbZL/AFaOPlG0v+czrshfYA20UXItRcgOvpO8U+aXyLzDg3enF/lXyMwABlrkAbIeLzfD0narXpxfKU4p+RwHTDpZOpUlRw83GnBuMpxbUqjW+z4R+ZyH/L8X4s0MPAm9eq06Zuf1CKT00jb2J9KsF/1MPi/oZcP0hwlR2hiabb3JzSb9zPGkLX3lifTK67WV/lL/AHV7vGStsZcjyDIc/rYWS0ycocaUm3F/p9l+B6rlmOhXpxqU32Zr3p8U+9FDkcW+Dz3j9X+Ny6Z+0dphLABWWwAAAAAAAA43EyvUk+c5fM7Cbsm+SZxV+Pf9QM0FsDKw3BgWtGy6PR+8k+UF8X/BrmzbdHFtqP8ASvmB5TjKdqs1ynJeUmdJkL7Jpc7p2xNZcq0/9bZt+j72Ab1FyLUVTA6jLHelD9KJRByZ3ox7rr/MycBRmn6WY10cHVnF2lp0x8ZvSn8TckXMMDTrw0VoqUXt0vddbj1SYi0TLxkiZrMQ8MRdBXPUcT0Dwk/V1w/RO68pJmvX2dQv/aZ6X+SGrz3fA2PkMfT2Y8en5Orv4ajLuhk62F65TtKScoU3G6lG2y73ps5dI9TzzO6WX0I0YPVUjTUIQ4pKNlKdty2e88uR74WTJeJm/j6c+bjxUmIp5Inon2f1/Xpp7HFVEuT3P6eR54kek9B8u0Xm1+FQvze9nrnTHszt54Fbe9Ew60AGA+hAAAKMtuUcgL7i5jcimsCzHTtSm+UJfJnIROmzap9xU7oN+7icnRrJ8QJ8dxRlikHICsjc9HvUm+creS/k0cpG2yiso0/GUn8l9AOA6TwtjK3/AHG/PaS8gZh6c9jFuf4aqTT4XStJeOwxZFiFfeB1KZcmR1V7yksQlvYHU5FL7rwk18mbFSNRk89NJX3yblbir7ieqwEi4uYFVLlMDIaDpbn/AKJSWizqVLqCe5c5PuV1sN3rPMftAruWNae6FOCS8VqfzLHFxRkyREqvLyzjxzMOfr1pVJOc5OUpO7k97Zai06TojlsatWDmr6m3bko7Wb1rRjpvXaGFSk5b635SuivRidVqrVWmK2rm/wCfkejYejGEVGKso7kVpRSSSVktiS3IuMDPntmnc+H0GDj1w11C4FEypwdwAAYWWSZkZjkgLbmOUjI4lkoARcTUTTT2ppprmmtqPP8ANIVcNUbpwnUp3f4e1Hu7z0Z0i2VBcvgB57hekUHsk3F8pJxfk0T4ZjF+rd+CbOv9Ej7K8kU9FXBAclPETeyFKbvx0tJeLZMoqrpS3WVjoHhlyCw/cBy+YZL6RHTW2q97Xex89hBodDYwd6dapHu2SX+Y7fqCqogc3TyR2s60n7or6GejkUE1JuUmtqvOVvJG96ouVICNShbcZ4MuVMroArGRepFiRcBkjM4npbnOHhWlD0KNarHSpTnLRG2lNJNbXsaOyPL+mX9ureMP9qJb4eOL31P4qc3JNKbj9WxzfCv18rt308XUXwaOs6J5th3KMKOFnT1XipzlCXBvfe/wPPTquh8vvaP63/7Ghm41eie8/wBZ+LkTN4jph6Wi4xxZliYjbC4AAAAMbRa0ZLDSBisUaMukaQMOkOJm0jSBg0FNBI0jSBG0DqyTpGkCN1Y6sk6RpAjdWOrJOkaQI3VjqyTpK6QInVFrosm6RpA1tTDy4S+BxWf9FcTWrzqw0SU9Oxyalsilut3Ho+kaDriy2xzurllw1yxqzyGp0Vxkf7hv9Mqb+p0HRPIa8ZQnUg6apyb7eyUt+xL3nfaStjvbnZLV6VevBx1t1RtZCBkKIqU10AAAAAAAAAAAAACjAAIoABVFQAAAAAAAAAAAAAAAAAAAAAAD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AutoShape 8" descr="data:image/jpeg;base64,/9j/4AAQSkZJRgABAQAAAQABAAD/2wCEAAkGBxIQEBUSDxAVFRUPEhUSFhAQEA8VDxAVFREXFhUVExcYHSggGBolGxYVITEhJSkrLi4uFx8zODMsNygtLisBCgoKDg0OGxAQFzclICUrNy03MCsvNTc1LzQrLysrKy01LS0tLSs1LS0tLS0tLS8tLSstLS0tLS0vLS0xKy0tLf/AABEIAOIA3wMBIgACEQEDEQH/xAAbAAEAAQUBAAAAAAAAAAAAAAAABAECAwUGB//EAEEQAAIBAgMEBgcHAAkFAAAAAAABAgMRBAUSITFBUQYTImFxkRQyUoGhscEHI0JictHhFTM0Q2OisrPwVHOCwvH/xAAaAQEAAwEBAQAAAAAAAAAAAAAAAQQFAwIG/8QAIhEBAAICAQMFAQAAAAAAAAAAAAECAxEEEiExBRMVQVGR/9oADAMBAAIRAxEAPwD3EAAAAAAAAAAAAAAAAAAACjYFS3UuZErYi7sty+IhICYpIqRiqm1xAkAxRq8zJcCoAAAAAAAAAAAAAAAAAAAAAAAAAAEHF4j8K9/7GXGYjSrLe/gay4GS5mpsjRZlhICZBl9jDTZmQFHEupytsKCwGcFIvYVAAAAAAAAAAAAAAAAAAAAAABjrVVFNvgZDU5tW7SjyV/P/AOAYKlXU7viW3MaZcmBkuZIsw6ijqAT6TJUDU0a5LhXAnWK2I8axmjUAviXFty4AAAAAAAAAAAAAAAx1Kyjv8iLPEt9wEyU0t7LHiEQtYbAkvGLk/gU9Oj3/AAIciPUYGz/pCHFte41Oa4iMqicJJ3jZ23qz/kjV5GuU7TA2kJF9yNCewwY3MIUlec0uSe9+CAnTqWIOIxdiHhsyjWey6XfvOiwOAotbYKXfLaRsaKOZW4Einmptq+RU27pW7ka7M8tjGLsv3I2JNDMUydSxF+J5TmmYVaE+zJ25Xdjc5F0s2KVaLlGPraPXt3LiTsemYZt7eBIIeVZhSxFKNTDzU4SWyUd3g1wfcyYSAAAAAAAAAAAEDFY22xef7EjGT0wk+7+DnMwhLTqg9q+IEyWILevOaw2eRk3FvTKO+L2NfuiX/SC5gbtYgyKqc9/SHeZqOYrmBvtRjmRqWLT4mV1E+IEXExNTiHpu27JK93sSt9Dd1GrHln2kZvOT6mm7U161nZ1Hyf5Vy4gdHLpNGb0UHe2x1ODf5f3NVmKbepu758TnOicZ1J6acb22t8Irm3wO59DirKW1967PuXH3kCDktSSd0nbn+HzOvwmbaV2YuXfuiaqhSiu/x+hMjInUIbN5zVe5Rj4Jt/EwVcVKfryk/BU19CMmbDK8B1ru/VW1833L9xo010uiFHFxcmpx79aV/DYa2p0ClQT6qo2n+Gol/qjs80elU4pJJKyWyy3FzI0l4z0MxVfLM19GrxcKOPbVpLsdbbsTi9222l+K5HsxoOkuSU69NxnHZdSUl69Kad41IPhJNK38m2wFVzpxcrarWlbdqWx27rgSQASAAAAAAAAI2YL7uXcr+VmamO1G8qwvFrmmvNGiovZb3eQHLdJcojU7VrSW1STakvBmlwOGfU3qTk5xlKLd7XSey/uO1zans3HGVcbGOqD9pu/B3A13pdSM7J3XJ7zZUcWaudSzKekAdDRzC3E2dDM78TjFiGZqOKa4gdNnObaKTae2XZXdficXVyaWPqqMXpgrOdT2VyXOT4eDJOc1XUjCMdrc9KXNyVl/z9jpcPBYelGlHfa8pc295AkZbl1LDU1ToxUYr3uT4yk+LZIlFPf8SHHFF/pSAv8ARlwuvB/uXxw8l+Ne+Jh9LRjrY9RV7kidqUdsnfu3I6PIqt/ejz2jiZVZ3eyK3L6s67B47qIRla7b0pXtdtPe+WwDrijIGX5j1mxpJ9zumY86zaNCNltqS9WP1fcBGzbPadOsqDWpzjtt+GT9VM2OVxtT8W38Tismy2rVxTqVE/a1S3uT+iV/gd9TgopJblsIF4AJAAAAAAAAA0dWnapK3tX89pvDT1fXk+cvkBTTfeajNsipV12oK/tJWkvejclJAeU5rk06E7J3T3N/U1/Vy5G/6R9J8PeUak1F05OLjt1Xi7PYcTmHTKO7D0r/AJqmxe6Kv8WBt0nyL6cZO+lN22vdsV0tt+9nC4zNMRW/rKjS9mPZj5Lf7zvOgtLC1aEFWqOU6bcZ0rdmKcrwk78HZeZAmZXSTrQvLU4zUrQi5RjbjKW5byZmeKarTT4NJX5aUdAsfRprTSpxS3dmK+Zny6lQrdnEQVpKyk96fC7IHIemFvpjbtFNt7kleT8EjvV0Dwznq11ND/u9UbP/AMrXsb/LcpoYdWo0ox/Mktb8Zb2eh5ji8rxdPDTxE6eiNNJ6Zu1SV5JXUeCV77bGiw9Sc3eb8FwPa89wnXYarSX95TlFbrXts+Njx7G5dUodmo4xe26U4ya8LAbLA1op7zfYiWqjeO1wnGSS2vfZ7PBsg9GcmhpjKfacle3IvzjCSwGJhidbdCpJQ7W3qpSaSjs4N7mBfQzWqqlqEXqjseqLvqtu0veTcsy6tOt1lXtSvd6ttvE6OjCNVKpBpSlZSkox1Sjy1cPE2dCjGCtFW+b8SPIx4TCqC27ZS3vmSQBEAACQAAAAAAUZw3SH7S8Nha08PCMqlWlVp0pr1YxdR7k9uppclyA7lyNHi6umrKPg/M8Lz37T8yxd4wn1EG2tNC8ZW/W25eTRm+zjpDKjXlTxFVyWJaalOUnaolba3zWzxsB7dGqa3LM411q1CeydCaVvahJaoTXc9vviy2njFzNPnlD76GLoX6ylBwnGLt1tNtWT5uLWzxYHAfazkHVY7roRejFpOyTt1sVaS2cWtL8zRZd0XxNWzjS0Rf4qvZXuW9nslTGxr07Tj2o7VeO2Lta65bGRJw2N9z+QHAYLopRjbrqjqP2YvTD9zqMDl9OlG1KCiuSW/wAeZy2XVGp7+N/id1g4XigLKVI6XoxFOcqc0mpx3Pds2mojSNpkj01ofqt5gdHHLnD+pquK9iXah7r7jInXW9U5eEpR+jJgIECv104tKKjdesqm1f5TmqvQONWWqvXqSvwUv4R2dio0OFwtD0atOg27Qa0t73Brs/Jr3G5qRhWpSo1YqUKkXFxfG64Gzx+VUqzUpx7Udikm1Kz4bN6MuFwNOn6kfe22/iSNdkWSvDpJ1XJLdFpXVvafHwN0AAAAAAAAAAAAFGeT9Lvs8r1cwq1cPFSp49RlOeqMZ4atCzjUV96vFeN5dx6yAPLcH9kcKlTrcZWtrtKdHDq0HN+s1J7Um7uy8ze1+jGDwKhHDYeMXtvN3nUexLbKd2dqc90jl24rlH5v+AOXxOGs7wbjfgtq8uBZSpPjJv4fInVIlsYAY4QLcWrU5vlCXyJSiYsdTvSml7EvhFv6Aeb4eFpe877LFeC8Dh6Ue17zu8oX3aAlqBKwOypF/mXzRjSMtLY13NMDsgUiVAAAAAAAAAAAAAAAAAAAAAABzGeyvWa5RS+Fzpzks0letP8AVby2AQ9JXSXxRdYDGomSjS1Nr/Dqf7UrFGTMnp6qjX+HL4q31A8pjHtHbZL/AFaOPlG0v+czrshfYA20UXItRcgOvpO8U+aXyLzDg3enF/lXyMwABlrkAbIeLzfD0narXpxfKU4p+RwHTDpZOpUlRw83GnBuMpxbUqjW+z4R+ZyH/L8X4s0MPAm9eq06Zuf1CKT00jb2J9KsF/1MPi/oZcP0hwlR2hiabb3JzSb9zPGkLX3lifTK67WV/lL/AHV7vGStsZcjyDIc/rYWS0ycocaUm3F/p9l+B6rlmOhXpxqU32Zr3p8U+9FDkcW+Dz3j9X+Ny6Z+0dphLABWWwAAAAAAAA43EyvUk+c5fM7Cbsm+SZxV+Pf9QM0FsDKw3BgWtGy6PR+8k+UF8X/BrmzbdHFtqP8ASvmB5TjKdqs1ynJeUmdJkL7Jpc7p2xNZcq0/9bZt+j72Ab1FyLUVTA6jLHelD9KJRByZ3ox7rr/MycBRmn6WY10cHVnF2lp0x8ZvSn8TckXMMDTrw0VoqUXt0vddbj1SYi0TLxkiZrMQ8MRdBXPUcT0Dwk/V1w/RO68pJmvX2dQv/aZ6X+SGrz3fA2PkMfT2Y8en5Orv4ajLuhk62F65TtKScoU3G6lG2y73ps5dI9TzzO6WX0I0YPVUjTUIQ4pKNlKdty2e88uR74WTJeJm/j6c+bjxUmIp5Inon2f1/Xpp7HFVEuT3P6eR54kek9B8u0Xm1+FQvze9nrnTHszt54Fbe9Ew60AGA+hAAAKMtuUcgL7i5jcimsCzHTtSm+UJfJnIROmzap9xU7oN+7icnRrJ8QJ8dxRlikHICsjc9HvUm+creS/k0cpG2yiso0/GUn8l9AOA6TwtjK3/AHG/PaS8gZh6c9jFuf4aqTT4XStJeOwxZFiFfeB1KZcmR1V7yksQlvYHU5FL7rwk18mbFSNRk89NJX3yblbir7ieqwEi4uYFVLlMDIaDpbn/AKJSWizqVLqCe5c5PuV1sN3rPMftAruWNae6FOCS8VqfzLHFxRkyREqvLyzjxzMOfr1pVJOc5OUpO7k97Zai06TojlsatWDmr6m3bko7Wb1rRjpvXaGFSk5b635SuivRidVqrVWmK2rm/wCfkejYejGEVGKso7kVpRSSSVktiS3IuMDPntmnc+H0GDj1w11C4FEypwdwAAYWWSZkZjkgLbmOUjI4lkoARcTUTTT2ppprmmtqPP8ANIVcNUbpwnUp3f4e1Hu7z0Z0i2VBcvgB57hekUHsk3F8pJxfk0T4ZjF+rd+CbOv9Ej7K8kU9FXBAclPETeyFKbvx0tJeLZMoqrpS3WVjoHhlyCw/cBy+YZL6RHTW2q97Xex89hBodDYwd6dapHu2SX+Y7fqCqogc3TyR2s60n7or6GejkUE1JuUmtqvOVvJG96ouVICNShbcZ4MuVMroArGRepFiRcBkjM4npbnOHhWlD0KNarHSpTnLRG2lNJNbXsaOyPL+mX9ureMP9qJb4eOL31P4qc3JNKbj9WxzfCv18rt308XUXwaOs6J5th3KMKOFnT1XipzlCXBvfe/wPPTquh8vvaP63/7Ghm41eie8/wBZ+LkTN4jph6Wi4xxZliYjbC4AAAAMbRa0ZLDSBisUaMukaQMOkOJm0jSBg0FNBI0jSBG0DqyTpGkCN1Y6sk6RpAjdWOrJOkaQI3VjqyTpK6QInVFrosm6RpA1tTDy4S+BxWf9FcTWrzqw0SU9Oxyalsilut3Ho+kaDriy2xzurllw1yxqzyGp0Vxkf7hv9Mqb+p0HRPIa8ZQnUg6apyb7eyUt+xL3nfaStjvbnZLV6VevBx1t1RtZCBkKIqU10AAAAAAAAAAAAACjAAIoABVFQAAAAAAAAAAAAAAAAAAAAAAD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AutoShape 10" descr="data:image/jpeg;base64,/9j/4AAQSkZJRgABAQAAAQABAAD/2wCEAAkGBxIQEBUSDxAVFRUPEhUSFhAQEA8VDxAVFREXFhUVExcYHSggGBolGxYVITEhJSkrLi4uFx8zODMsNygtLisBCgoKDg0OGxAQFzclICUrNy03MCsvNTc1LzQrLysrKy01LS0tLSs1LS0tLS0tLS8tLSstLS0tLS0vLS0xKy0tLf/AABEIAOIA3wMBIgACEQEDEQH/xAAbAAEAAQUBAAAAAAAAAAAAAAAABAECAwUGB//EAEEQAAIBAgMEBgcHAAkFAAAAAAABAgMRBAUSITFBUQYTImFxkRQyUoGhscEHI0JictHhFTM0Q2OisrPwVHOCwvH/xAAaAQEAAwEBAQAAAAAAAAAAAAAAAQQFAwIG/8QAIhEBAAICAQMFAQAAAAAAAAAAAAECAxEEEiExBRMVQVGR/9oADAMBAAIRAxEAPwD3EAAAAAAAAAAAAAAAAAAACjYFS3UuZErYi7sty+IhICYpIqRiqm1xAkAxRq8zJcCoAAAAAAAAAAAAAAAAAAAAAAAAAAEHF4j8K9/7GXGYjSrLe/gay4GS5mpsjRZlhICZBl9jDTZmQFHEupytsKCwGcFIvYVAAAAAAAAAAAAAAAAAAAAAABjrVVFNvgZDU5tW7SjyV/P/AOAYKlXU7viW3MaZcmBkuZIsw6ijqAT6TJUDU0a5LhXAnWK2I8axmjUAviXFty4AAAAAAAAAAAAAAAx1Kyjv8iLPEt9wEyU0t7LHiEQtYbAkvGLk/gU9Oj3/AAIciPUYGz/pCHFte41Oa4iMqicJJ3jZ23qz/kjV5GuU7TA2kJF9yNCewwY3MIUlec0uSe9+CAnTqWIOIxdiHhsyjWey6XfvOiwOAotbYKXfLaRsaKOZW4Einmptq+RU27pW7ka7M8tjGLsv3I2JNDMUydSxF+J5TmmYVaE+zJ25Xdjc5F0s2KVaLlGPraPXt3LiTsemYZt7eBIIeVZhSxFKNTDzU4SWyUd3g1wfcyYSAAAAAAAAAAAEDFY22xef7EjGT0wk+7+DnMwhLTqg9q+IEyWILevOaw2eRk3FvTKO+L2NfuiX/SC5gbtYgyKqc9/SHeZqOYrmBvtRjmRqWLT4mV1E+IEXExNTiHpu27JK93sSt9Dd1GrHln2kZvOT6mm7U161nZ1Hyf5Vy4gdHLpNGb0UHe2x1ODf5f3NVmKbepu758TnOicZ1J6acb22t8Irm3wO59DirKW1967PuXH3kCDktSSd0nbn+HzOvwmbaV2YuXfuiaqhSiu/x+hMjInUIbN5zVe5Rj4Jt/EwVcVKfryk/BU19CMmbDK8B1ru/VW1833L9xo010uiFHFxcmpx79aV/DYa2p0ClQT6qo2n+Gol/qjs80elU4pJJKyWyy3FzI0l4z0MxVfLM19GrxcKOPbVpLsdbbsTi9222l+K5HsxoOkuSU69NxnHZdSUl69Kad41IPhJNK38m2wFVzpxcrarWlbdqWx27rgSQASAAAAAAAAI2YL7uXcr+VmamO1G8qwvFrmmvNGiovZb3eQHLdJcojU7VrSW1STakvBmlwOGfU3qTk5xlKLd7XSey/uO1zans3HGVcbGOqD9pu/B3A13pdSM7J3XJ7zZUcWaudSzKekAdDRzC3E2dDM78TjFiGZqOKa4gdNnObaKTae2XZXdficXVyaWPqqMXpgrOdT2VyXOT4eDJOc1XUjCMdrc9KXNyVl/z9jpcPBYelGlHfa8pc295AkZbl1LDU1ToxUYr3uT4yk+LZIlFPf8SHHFF/pSAv8ARlwuvB/uXxw8l+Ne+Jh9LRjrY9RV7kidqUdsnfu3I6PIqt/ejz2jiZVZ3eyK3L6s67B47qIRla7b0pXtdtPe+WwDrijIGX5j1mxpJ9zumY86zaNCNltqS9WP1fcBGzbPadOsqDWpzjtt+GT9VM2OVxtT8W38Tismy2rVxTqVE/a1S3uT+iV/gd9TgopJblsIF4AJAAAAAAAAA0dWnapK3tX89pvDT1fXk+cvkBTTfeajNsipV12oK/tJWkvejclJAeU5rk06E7J3T3N/U1/Vy5G/6R9J8PeUak1F05OLjt1Xi7PYcTmHTKO7D0r/AJqmxe6Kv8WBt0nyL6cZO+lN22vdsV0tt+9nC4zNMRW/rKjS9mPZj5Lf7zvOgtLC1aEFWqOU6bcZ0rdmKcrwk78HZeZAmZXSTrQvLU4zUrQi5RjbjKW5byZmeKarTT4NJX5aUdAsfRprTSpxS3dmK+Zny6lQrdnEQVpKyk96fC7IHIemFvpjbtFNt7kleT8EjvV0Dwznq11ND/u9UbP/AMrXsb/LcpoYdWo0ox/Mktb8Zb2eh5ji8rxdPDTxE6eiNNJ6Zu1SV5JXUeCV77bGiw9Sc3eb8FwPa89wnXYarSX95TlFbrXts+Njx7G5dUodmo4xe26U4ya8LAbLA1op7zfYiWqjeO1wnGSS2vfZ7PBsg9GcmhpjKfacle3IvzjCSwGJhidbdCpJQ7W3qpSaSjs4N7mBfQzWqqlqEXqjseqLvqtu0veTcsy6tOt1lXtSvd6ttvE6OjCNVKpBpSlZSkox1Sjy1cPE2dCjGCtFW+b8SPIx4TCqC27ZS3vmSQBEAACQAAAAAAUZw3SH7S8Nha08PCMqlWlVp0pr1YxdR7k9uppclyA7lyNHi6umrKPg/M8Lz37T8yxd4wn1EG2tNC8ZW/W25eTRm+zjpDKjXlTxFVyWJaalOUnaolba3zWzxsB7dGqa3LM411q1CeydCaVvahJaoTXc9vviy2njFzNPnlD76GLoX6ylBwnGLt1tNtWT5uLWzxYHAfazkHVY7roRejFpOyTt1sVaS2cWtL8zRZd0XxNWzjS0Rf4qvZXuW9nslTGxr07Tj2o7VeO2Lta65bGRJw2N9z+QHAYLopRjbrqjqP2YvTD9zqMDl9OlG1KCiuSW/wAeZy2XVGp7+N/id1g4XigLKVI6XoxFOcqc0mpx3Pds2mojSNpkj01ofqt5gdHHLnD+pquK9iXah7r7jInXW9U5eEpR+jJgIECv104tKKjdesqm1f5TmqvQONWWqvXqSvwUv4R2dio0OFwtD0atOg27Qa0t73Brs/Jr3G5qRhWpSo1YqUKkXFxfG64Gzx+VUqzUpx7Udikm1Kz4bN6MuFwNOn6kfe22/iSNdkWSvDpJ1XJLdFpXVvafHwN0AAAAAAAAAAAAFGeT9Lvs8r1cwq1cPFSp49RlOeqMZ4atCzjUV96vFeN5dx6yAPLcH9kcKlTrcZWtrtKdHDq0HN+s1J7Um7uy8ze1+jGDwKhHDYeMXtvN3nUexLbKd2dqc90jl24rlH5v+AOXxOGs7wbjfgtq8uBZSpPjJv4fInVIlsYAY4QLcWrU5vlCXyJSiYsdTvSml7EvhFv6Aeb4eFpe877LFeC8Dh6Ue17zu8oX3aAlqBKwOypF/mXzRjSMtLY13NMDsgUiVAAAAAAAAAAAAAAAAAAAAAABzGeyvWa5RS+Fzpzks0letP8AVby2AQ9JXSXxRdYDGomSjS1Nr/Dqf7UrFGTMnp6qjX+HL4q31A8pjHtHbZL/AFaOPlG0v+czrshfYA20UXItRcgOvpO8U+aXyLzDg3enF/lXyMwABlrkAbIeLzfD0narXpxfKU4p+RwHTDpZOpUlRw83GnBuMpxbUqjW+z4R+ZyH/L8X4s0MPAm9eq06Zuf1CKT00jb2J9KsF/1MPi/oZcP0hwlR2hiabb3JzSb9zPGkLX3lifTK67WV/lL/AHV7vGStsZcjyDIc/rYWS0ycocaUm3F/p9l+B6rlmOhXpxqU32Zr3p8U+9FDkcW+Dz3j9X+Ny6Z+0dphLABWWwAAAAAAAA43EyvUk+c5fM7Cbsm+SZxV+Pf9QM0FsDKw3BgWtGy6PR+8k+UF8X/BrmzbdHFtqP8ASvmB5TjKdqs1ynJeUmdJkL7Jpc7p2xNZcq0/9bZt+j72Ab1FyLUVTA6jLHelD9KJRByZ3ox7rr/MycBRmn6WY10cHVnF2lp0x8ZvSn8TckXMMDTrw0VoqUXt0vddbj1SYi0TLxkiZrMQ8MRdBXPUcT0Dwk/V1w/RO68pJmvX2dQv/aZ6X+SGrz3fA2PkMfT2Y8en5Orv4ajLuhk62F65TtKScoU3G6lG2y73ps5dI9TzzO6WX0I0YPVUjTUIQ4pKNlKdty2e88uR74WTJeJm/j6c+bjxUmIp5Inon2f1/Xpp7HFVEuT3P6eR54kek9B8u0Xm1+FQvze9nrnTHszt54Fbe9Ew60AGA+hAAAKMtuUcgL7i5jcimsCzHTtSm+UJfJnIROmzap9xU7oN+7icnRrJ8QJ8dxRlikHICsjc9HvUm+creS/k0cpG2yiso0/GUn8l9AOA6TwtjK3/AHG/PaS8gZh6c9jFuf4aqTT4XStJeOwxZFiFfeB1KZcmR1V7yksQlvYHU5FL7rwk18mbFSNRk89NJX3yblbir7ieqwEi4uYFVLlMDIaDpbn/AKJSWizqVLqCe5c5PuV1sN3rPMftAruWNae6FOCS8VqfzLHFxRkyREqvLyzjxzMOfr1pVJOc5OUpO7k97Zai06TojlsatWDmr6m3bko7Wb1rRjpvXaGFSk5b635SuivRidVqrVWmK2rm/wCfkejYejGEVGKso7kVpRSSSVktiS3IuMDPntmnc+H0GDj1w11C4FEypwdwAAYWWSZkZjkgLbmOUjI4lkoARcTUTTT2ppprmmtqPP8ANIVcNUbpwnUp3f4e1Hu7z0Z0i2VBcvgB57hekUHsk3F8pJxfk0T4ZjF+rd+CbOv9Ej7K8kU9FXBAclPETeyFKbvx0tJeLZMoqrpS3WVjoHhlyCw/cBy+YZL6RHTW2q97Xex89hBodDYwd6dapHu2SX+Y7fqCqogc3TyR2s60n7or6GejkUE1JuUmtqvOVvJG96ouVICNShbcZ4MuVMroArGRepFiRcBkjM4npbnOHhWlD0KNarHSpTnLRG2lNJNbXsaOyPL+mX9ureMP9qJb4eOL31P4qc3JNKbj9WxzfCv18rt308XUXwaOs6J5th3KMKOFnT1XipzlCXBvfe/wPPTquh8vvaP63/7Ghm41eie8/wBZ+LkTN4jph6Wi4xxZliYjbC4AAAAMbRa0ZLDSBisUaMukaQMOkOJm0jSBg0FNBI0jSBG0DqyTpGkCN1Y6sk6RpAjdWOrJOkaQI3VjqyTpK6QInVFrosm6RpA1tTDy4S+BxWf9FcTWrzqw0SU9Oxyalsilut3Ho+kaDriy2xzurllw1yxqzyGp0Vxkf7hv9Mqb+p0HRPIa8ZQnUg6apyb7eyUt+xL3nfaStjvbnZLV6VevBx1t1RtZCBkKIqU10AAAAAAAAAAAAACjAAIoABVFQAAAAAAAAAAAAAAAAAAAAAAD/9k=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825" y="4365104"/>
            <a:ext cx="21240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Afbeeldingsresultaat voor universiteit maastricht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2384"/>
            <a:ext cx="2304256" cy="46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69140" y="5949280"/>
            <a:ext cx="1367356" cy="86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82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DAIly </a:t>
            </a:r>
            <a:r>
              <a:rPr lang="nl-NL" dirty="0"/>
              <a:t>NURSE </a:t>
            </a:r>
            <a:r>
              <a:rPr lang="nl-NL" dirty="0" smtClean="0"/>
              <a:t>– Overzicht workshop 1</a:t>
            </a:r>
            <a:br>
              <a:rPr lang="nl-NL" dirty="0" smtClean="0"/>
            </a:br>
            <a:r>
              <a:rPr lang="nl-NL" dirty="0" smtClean="0"/>
              <a:t>Het belang van bewegen</a:t>
            </a:r>
            <a:endParaRPr lang="nl-N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nl-NL" dirty="0" smtClean="0"/>
              <a:t>Kennismaking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Overzicht workshops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DAIly NURSE </a:t>
            </a:r>
            <a:r>
              <a:rPr lang="nl-NL" dirty="0" smtClean="0"/>
              <a:t> </a:t>
            </a:r>
          </a:p>
          <a:p>
            <a:pPr lvl="1"/>
            <a:endParaRPr lang="nl-NL" dirty="0"/>
          </a:p>
          <a:p>
            <a:pPr lvl="1"/>
            <a:r>
              <a:rPr lang="nl-NL" dirty="0" smtClean="0"/>
              <a:t>Belang van bewegen</a:t>
            </a:r>
          </a:p>
          <a:p>
            <a:pPr lvl="1"/>
            <a:endParaRPr lang="nl-NL" dirty="0"/>
          </a:p>
          <a:p>
            <a:pPr lvl="1"/>
            <a:r>
              <a:rPr lang="nl-NL" dirty="0" smtClean="0"/>
              <a:t>Beweegbeleid</a:t>
            </a:r>
          </a:p>
          <a:p>
            <a:pPr lvl="1"/>
            <a:endParaRPr lang="nl-NL" dirty="0"/>
          </a:p>
          <a:p>
            <a:pPr lvl="1"/>
            <a:r>
              <a:rPr lang="nl-NL" dirty="0" smtClean="0"/>
              <a:t>Huiswerkopdracht</a:t>
            </a:r>
          </a:p>
        </p:txBody>
      </p:sp>
      <p:pic>
        <p:nvPicPr>
          <p:cNvPr id="6" name="Picture 2" descr="Afbeeldingsresultaat voor universiteit maastricht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2384"/>
            <a:ext cx="2304256" cy="46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69140" y="5949280"/>
            <a:ext cx="1367356" cy="86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21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Kennismakingsrondje</a:t>
            </a:r>
            <a:endParaRPr lang="nl-NL" dirty="0"/>
          </a:p>
        </p:txBody>
      </p:sp>
      <p:pic>
        <p:nvPicPr>
          <p:cNvPr id="1028" name="Picture 4" descr="http://www.workmassage.nl/wp-content/uploads/2012/08/blogpoppetj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64" b="8783"/>
          <a:stretch/>
        </p:blipFill>
        <p:spPr bwMode="auto">
          <a:xfrm>
            <a:off x="1115616" y="1196751"/>
            <a:ext cx="6739543" cy="546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20396180">
            <a:off x="611179" y="2025136"/>
            <a:ext cx="1172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Naam</a:t>
            </a:r>
            <a:endParaRPr lang="nl-NL" dirty="0"/>
          </a:p>
        </p:txBody>
      </p:sp>
      <p:sp>
        <p:nvSpPr>
          <p:cNvPr id="5" name="Rectangle 4"/>
          <p:cNvSpPr/>
          <p:nvPr/>
        </p:nvSpPr>
        <p:spPr>
          <a:xfrm rot="1035723">
            <a:off x="6249992" y="1953128"/>
            <a:ext cx="141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dirty="0" smtClean="0"/>
              <a:t>Functie</a:t>
            </a:r>
            <a:endParaRPr lang="nl-NL" dirty="0"/>
          </a:p>
        </p:txBody>
      </p:sp>
      <p:sp>
        <p:nvSpPr>
          <p:cNvPr id="6" name="Rectangle 5"/>
          <p:cNvSpPr/>
          <p:nvPr/>
        </p:nvSpPr>
        <p:spPr>
          <a:xfrm rot="20849148">
            <a:off x="1510159" y="3681320"/>
            <a:ext cx="24288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dirty="0" smtClean="0"/>
              <a:t>Werkervaring</a:t>
            </a:r>
            <a:endParaRPr lang="nl-NL" dirty="0"/>
          </a:p>
        </p:txBody>
      </p:sp>
      <p:sp>
        <p:nvSpPr>
          <p:cNvPr id="7" name="Rectangle 6"/>
          <p:cNvSpPr/>
          <p:nvPr/>
        </p:nvSpPr>
        <p:spPr>
          <a:xfrm rot="459576">
            <a:off x="5561454" y="4358704"/>
            <a:ext cx="321344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6000" dirty="0" smtClean="0"/>
              <a:t>Beweging</a:t>
            </a:r>
            <a:endParaRPr lang="nl-NL" sz="3200" dirty="0"/>
          </a:p>
        </p:txBody>
      </p:sp>
      <p:sp>
        <p:nvSpPr>
          <p:cNvPr id="8" name="Rectangle 7"/>
          <p:cNvSpPr/>
          <p:nvPr/>
        </p:nvSpPr>
        <p:spPr>
          <a:xfrm rot="503432">
            <a:off x="827584" y="5178906"/>
            <a:ext cx="14330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 dirty="0" smtClean="0"/>
              <a:t>Leeftijd</a:t>
            </a:r>
            <a:endParaRPr lang="nl-NL" dirty="0"/>
          </a:p>
        </p:txBody>
      </p:sp>
      <p:pic>
        <p:nvPicPr>
          <p:cNvPr id="9" name="Picture 2" descr="Afbeeldingsresultaat voor universiteit maastricht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2384"/>
            <a:ext cx="2304256" cy="46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69140" y="5949280"/>
            <a:ext cx="1367356" cy="86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60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Overzicht workshops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62378"/>
            <a:ext cx="8229600" cy="49971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 smtClean="0"/>
              <a:t>W1: Het belang van bewegen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nl-NL" sz="2400" dirty="0" smtClean="0">
                <a:sym typeface="Wingdings" panose="05000000000000000000" pitchFamily="2" charset="2"/>
              </a:rPr>
              <a:t>Het belang van bewegen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nl-NL" sz="2400" dirty="0">
                <a:sym typeface="Wingdings" panose="05000000000000000000" pitchFamily="2" charset="2"/>
              </a:rPr>
              <a:t>B</a:t>
            </a:r>
            <a:r>
              <a:rPr lang="nl-NL" sz="2400" dirty="0" smtClean="0">
                <a:sym typeface="Wingdings" panose="05000000000000000000" pitchFamily="2" charset="2"/>
              </a:rPr>
              <a:t>eweegbeleid 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nl-NL" sz="2400" dirty="0" smtClean="0">
                <a:sym typeface="Wingdings" panose="05000000000000000000" pitchFamily="2" charset="2"/>
              </a:rPr>
              <a:t>De mate waarin er bewogen wordt en de rol van verpleegkundigen en verzorgenden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nl-NL" sz="2400" dirty="0" smtClean="0">
                <a:sym typeface="Wingdings" panose="05000000000000000000" pitchFamily="2" charset="2"/>
              </a:rPr>
              <a:t>Huiswerkopdracht</a:t>
            </a:r>
          </a:p>
          <a:p>
            <a:pPr lvl="1">
              <a:buFont typeface="Calibri" panose="020F0502020204030204" pitchFamily="34" charset="0"/>
              <a:buChar char="-"/>
            </a:pPr>
            <a:endParaRPr lang="nl-NL" sz="2400" dirty="0"/>
          </a:p>
          <a:p>
            <a:pPr marL="0" indent="0">
              <a:buNone/>
            </a:pPr>
            <a:r>
              <a:rPr lang="nl-NL" dirty="0" smtClean="0"/>
              <a:t>W2: Hoe stimuleren we activiteiten en zelfredzaamheid?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nl-NL" sz="2400" dirty="0" smtClean="0">
                <a:sym typeface="Wingdings" panose="05000000000000000000" pitchFamily="2" charset="2"/>
              </a:rPr>
              <a:t>Huiswerk opdracht bespreken</a:t>
            </a:r>
            <a:endParaRPr lang="nl-NL" sz="2400" dirty="0"/>
          </a:p>
          <a:p>
            <a:pPr lvl="1">
              <a:buFont typeface="Calibri" panose="020F0502020204030204" pitchFamily="34" charset="0"/>
              <a:buChar char="-"/>
            </a:pPr>
            <a:r>
              <a:rPr lang="nl-NL" sz="2400" dirty="0" smtClean="0">
                <a:sym typeface="Wingdings" panose="05000000000000000000" pitchFamily="2" charset="2"/>
              </a:rPr>
              <a:t>Barrières </a:t>
            </a:r>
            <a:r>
              <a:rPr lang="nl-NL" sz="2400" dirty="0">
                <a:sym typeface="Wingdings" panose="05000000000000000000" pitchFamily="2" charset="2"/>
              </a:rPr>
              <a:t>en </a:t>
            </a:r>
            <a:r>
              <a:rPr lang="nl-NL" sz="2400" dirty="0" smtClean="0">
                <a:sym typeface="Wingdings" panose="05000000000000000000" pitchFamily="2" charset="2"/>
              </a:rPr>
              <a:t>strategieën (MAINtAIN vragenlijst)</a:t>
            </a:r>
            <a:endParaRPr lang="nl-NL" sz="2400" dirty="0">
              <a:sym typeface="Wingdings" panose="05000000000000000000" pitchFamily="2" charset="2"/>
            </a:endParaRPr>
          </a:p>
          <a:p>
            <a:pPr lvl="1">
              <a:buFont typeface="Calibri" panose="020F0502020204030204" pitchFamily="34" charset="0"/>
              <a:buChar char="-"/>
            </a:pPr>
            <a:r>
              <a:rPr lang="nl-NL" sz="2400" dirty="0" smtClean="0">
                <a:sym typeface="Wingdings" panose="05000000000000000000" pitchFamily="2" charset="2"/>
              </a:rPr>
              <a:t>Hoe bewoners gestimuleerd kunnen worden in activiteiten en zelfredzaamheid? 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nl-NL" sz="2400" dirty="0" smtClean="0">
                <a:sym typeface="Wingdings" panose="05000000000000000000" pitchFamily="2" charset="2"/>
              </a:rPr>
              <a:t>Omgeving </a:t>
            </a:r>
          </a:p>
          <a:p>
            <a:pPr lvl="1">
              <a:buFont typeface="Calibri" panose="020F0502020204030204" pitchFamily="34" charset="0"/>
              <a:buChar char="-"/>
            </a:pPr>
            <a:endParaRPr lang="nl-NL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 smtClean="0"/>
              <a:t>W3: Implementeren in de dagelijkse zorg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nl-NL" sz="2400" dirty="0" smtClean="0">
                <a:sym typeface="Wingdings" panose="05000000000000000000" pitchFamily="2" charset="2"/>
              </a:rPr>
              <a:t>Implementatieplan maken</a:t>
            </a:r>
            <a:endParaRPr lang="nl-NL" sz="2400" dirty="0"/>
          </a:p>
        </p:txBody>
      </p:sp>
      <p:pic>
        <p:nvPicPr>
          <p:cNvPr id="4" name="Picture 2" descr="Afbeeldingsresultaat voor universiteit maastricht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2384"/>
            <a:ext cx="2304256" cy="46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69140" y="5949280"/>
            <a:ext cx="1367356" cy="86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164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Doelstelling</a:t>
            </a:r>
            <a:r>
              <a:rPr lang="en-US" dirty="0" smtClean="0"/>
              <a:t> workshops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Bewustwording</a:t>
            </a:r>
            <a:r>
              <a:rPr lang="en-US" dirty="0" smtClean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err="1" smtClean="0"/>
              <a:t>belang</a:t>
            </a:r>
            <a:r>
              <a:rPr lang="en-US" dirty="0" smtClean="0"/>
              <a:t> van </a:t>
            </a:r>
            <a:r>
              <a:rPr lang="en-US" dirty="0" err="1" smtClean="0"/>
              <a:t>bewegen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err="1" smtClean="0"/>
              <a:t>Essentiele</a:t>
            </a:r>
            <a:r>
              <a:rPr lang="en-US" dirty="0" smtClean="0"/>
              <a:t> </a:t>
            </a:r>
            <a:r>
              <a:rPr lang="en-US" dirty="0" err="1" smtClean="0"/>
              <a:t>rol</a:t>
            </a:r>
            <a:r>
              <a:rPr lang="en-US" dirty="0" smtClean="0"/>
              <a:t> die </a:t>
            </a:r>
            <a:r>
              <a:rPr lang="en-US" dirty="0" err="1" smtClean="0"/>
              <a:t>jíj</a:t>
            </a:r>
            <a:r>
              <a:rPr lang="en-US" dirty="0" smtClean="0"/>
              <a:t> </a:t>
            </a:r>
            <a:r>
              <a:rPr lang="en-US" dirty="0" err="1" smtClean="0"/>
              <a:t>hebt</a:t>
            </a:r>
            <a:r>
              <a:rPr lang="en-US" dirty="0" smtClean="0"/>
              <a:t>!</a:t>
            </a:r>
          </a:p>
          <a:p>
            <a:r>
              <a:rPr lang="en-US" dirty="0" smtClean="0"/>
              <a:t>Tools om </a:t>
            </a:r>
            <a:r>
              <a:rPr lang="en-US" dirty="0" err="1" smtClean="0"/>
              <a:t>activiteiten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zelfredzaamheid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stimuleren</a:t>
            </a:r>
            <a:endParaRPr lang="en-US" dirty="0" smtClean="0"/>
          </a:p>
          <a:p>
            <a:r>
              <a:rPr lang="en-US" dirty="0" smtClean="0"/>
              <a:t>Hoe </a:t>
            </a:r>
            <a:r>
              <a:rPr lang="en-US" dirty="0" err="1" smtClean="0"/>
              <a:t>ga</a:t>
            </a:r>
            <a:r>
              <a:rPr lang="en-US" dirty="0" smtClean="0"/>
              <a:t> je </a:t>
            </a:r>
            <a:r>
              <a:rPr lang="en-US" dirty="0" err="1" smtClean="0"/>
              <a:t>opgedane</a:t>
            </a:r>
            <a:r>
              <a:rPr lang="en-US" dirty="0" smtClean="0"/>
              <a:t> </a:t>
            </a:r>
            <a:r>
              <a:rPr lang="en-US" dirty="0" err="1" smtClean="0"/>
              <a:t>kennis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ontdekkingen</a:t>
            </a:r>
            <a:r>
              <a:rPr lang="en-US" dirty="0" smtClean="0"/>
              <a:t> </a:t>
            </a:r>
            <a:r>
              <a:rPr lang="en-US" dirty="0" err="1" smtClean="0"/>
              <a:t>omzetten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			PLAN VAN AANPAK</a:t>
            </a:r>
            <a:endParaRPr lang="nl-NL" dirty="0"/>
          </a:p>
        </p:txBody>
      </p:sp>
      <p:pic>
        <p:nvPicPr>
          <p:cNvPr id="7" name="Picture 2" descr="Afbeeldingsresultaat voor universiteit maastricht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2384"/>
            <a:ext cx="2304256" cy="46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69140" y="5949280"/>
            <a:ext cx="1367356" cy="86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7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DAIly NURSE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Verpleeghuisbewoners zijn grotendeels inactief gedurende de dag</a:t>
            </a:r>
            <a:endParaRPr lang="nl-NL" sz="2900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Verpleegkundigen en verzorgenden nemen 45% van de ADL en HDL van bewoners over (al dan niet onnodig)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2" descr="Afbeeldingsresultaat voor universiteit maastricht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2384"/>
            <a:ext cx="2304256" cy="46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69140" y="5949280"/>
            <a:ext cx="1367356" cy="86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46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DAIly NURSE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nl-NL" sz="2800" dirty="0" smtClean="0"/>
              <a:t>DAIly NURSE =  </a:t>
            </a:r>
            <a:r>
              <a:rPr lang="nl-NL" sz="2800" u="sng" dirty="0" smtClean="0"/>
              <a:t>D</a:t>
            </a:r>
            <a:r>
              <a:rPr lang="nl-NL" sz="2800" dirty="0" smtClean="0"/>
              <a:t>aily </a:t>
            </a:r>
            <a:r>
              <a:rPr lang="nl-NL" sz="2800" u="sng" dirty="0" err="1" smtClean="0"/>
              <a:t>A</a:t>
            </a:r>
            <a:r>
              <a:rPr lang="nl-NL" sz="2800" dirty="0" err="1" smtClean="0"/>
              <a:t>ctivities</a:t>
            </a:r>
            <a:r>
              <a:rPr lang="nl-NL" sz="2800" dirty="0" smtClean="0"/>
              <a:t> and </a:t>
            </a:r>
            <a:r>
              <a:rPr lang="nl-NL" sz="2800" u="sng" dirty="0" smtClean="0"/>
              <a:t>I</a:t>
            </a:r>
            <a:r>
              <a:rPr lang="nl-NL" sz="2800" dirty="0" smtClean="0"/>
              <a:t>ndependence </a:t>
            </a:r>
            <a:r>
              <a:rPr lang="nl-NL" sz="2800" dirty="0" err="1" smtClean="0"/>
              <a:t>by</a:t>
            </a:r>
            <a:r>
              <a:rPr lang="nl-NL" sz="2800" dirty="0" smtClean="0"/>
              <a:t> </a:t>
            </a:r>
            <a:r>
              <a:rPr lang="nl-NL" sz="2800" u="sng" dirty="0" err="1" smtClean="0"/>
              <a:t>NUR</a:t>
            </a:r>
            <a:r>
              <a:rPr lang="nl-NL" sz="2800" dirty="0" err="1" smtClean="0"/>
              <a:t>sing</a:t>
            </a:r>
            <a:r>
              <a:rPr lang="nl-NL" sz="2800" dirty="0" smtClean="0"/>
              <a:t> </a:t>
            </a:r>
            <a:r>
              <a:rPr lang="nl-NL" sz="2800" u="sng" dirty="0" smtClean="0"/>
              <a:t>S</a:t>
            </a:r>
            <a:r>
              <a:rPr lang="nl-NL" sz="2800" dirty="0" smtClean="0"/>
              <a:t>taff </a:t>
            </a:r>
            <a:r>
              <a:rPr lang="nl-NL" sz="2800" u="sng" dirty="0" err="1" smtClean="0"/>
              <a:t>E</a:t>
            </a:r>
            <a:r>
              <a:rPr lang="nl-NL" sz="2800" dirty="0" err="1" smtClean="0"/>
              <a:t>ncouragement</a:t>
            </a:r>
            <a:endParaRPr lang="nl-NL" sz="2800" dirty="0" smtClean="0"/>
          </a:p>
          <a:p>
            <a:pPr marL="0" indent="0">
              <a:buNone/>
            </a:pPr>
            <a:r>
              <a:rPr lang="nl-NL" sz="2400" i="1" dirty="0" smtClean="0"/>
              <a:t>(dagelijkse activiteiten en zelfredzaamheid aangemoedigd door verpleegkundigen en verzorgenden)</a:t>
            </a:r>
          </a:p>
          <a:p>
            <a:pPr marL="0" indent="0">
              <a:buNone/>
            </a:pPr>
            <a:endParaRPr lang="nl-NL" sz="2800" dirty="0"/>
          </a:p>
          <a:p>
            <a:pPr marL="0" indent="0" algn="just">
              <a:buNone/>
            </a:pPr>
            <a:r>
              <a:rPr lang="nl-NL" sz="2800" dirty="0" smtClean="0"/>
              <a:t>Doel: verpleegkundigen en </a:t>
            </a:r>
            <a:r>
              <a:rPr lang="nl-NL" sz="2800" dirty="0"/>
              <a:t>verzorgenden een stimulerende en ondersteunende rol te laten spelen in de dagelijkse activiteiten en zelfredzaamheid van bewoners tijdens de dagelijkse </a:t>
            </a:r>
            <a:r>
              <a:rPr lang="nl-NL" sz="2800" dirty="0" smtClean="0"/>
              <a:t>zorg</a:t>
            </a:r>
          </a:p>
          <a:p>
            <a:pPr marL="0" indent="0">
              <a:buNone/>
            </a:pPr>
            <a:endParaRPr lang="nl-NL" sz="2400" dirty="0" smtClean="0"/>
          </a:p>
        </p:txBody>
      </p:sp>
      <p:pic>
        <p:nvPicPr>
          <p:cNvPr id="4" name="Picture 2" descr="Afbeeldingsresultaat voor universiteit maastricht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2384"/>
            <a:ext cx="2304256" cy="46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28729" y="5949280"/>
            <a:ext cx="1253655" cy="793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98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DAIly NURSE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 smtClean="0"/>
              <a:t>3 componenten: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Beweegbeleid</a:t>
            </a:r>
          </a:p>
          <a:p>
            <a:pPr lvl="1"/>
            <a:r>
              <a:rPr lang="nl-NL" dirty="0" smtClean="0"/>
              <a:t>Het stimuleren van dagelijkse activiteiten en zelfredzaamheid door </a:t>
            </a:r>
            <a:r>
              <a:rPr lang="nl-NL" dirty="0"/>
              <a:t>alle </a:t>
            </a:r>
            <a:r>
              <a:rPr lang="nl-NL" dirty="0" smtClean="0"/>
              <a:t>professionals</a:t>
            </a:r>
          </a:p>
          <a:p>
            <a:pPr lvl="1"/>
            <a:r>
              <a:rPr lang="nl-NL" dirty="0" smtClean="0"/>
              <a:t>Faciliteren van DAIly NURSE (coaching en educatie)</a:t>
            </a:r>
            <a:endParaRPr lang="nl-NL" dirty="0"/>
          </a:p>
          <a:p>
            <a:endParaRPr lang="nl-NL" dirty="0"/>
          </a:p>
          <a:p>
            <a:r>
              <a:rPr lang="nl-NL" dirty="0" smtClean="0"/>
              <a:t>Coaching</a:t>
            </a:r>
          </a:p>
          <a:p>
            <a:pPr lvl="1"/>
            <a:r>
              <a:rPr lang="nl-NL" dirty="0" smtClean="0"/>
              <a:t>Gespecialiseerd verpleegkundige en aandachtsfunctionarissen</a:t>
            </a:r>
          </a:p>
          <a:p>
            <a:pPr lvl="1"/>
            <a:endParaRPr lang="nl-NL" dirty="0"/>
          </a:p>
          <a:p>
            <a:r>
              <a:rPr lang="nl-NL" dirty="0" smtClean="0"/>
              <a:t>Educatie </a:t>
            </a:r>
          </a:p>
          <a:p>
            <a:pPr lvl="1"/>
            <a:r>
              <a:rPr lang="nl-NL" dirty="0" smtClean="0"/>
              <a:t>Informatiebijeenkomsten en workshops</a:t>
            </a:r>
            <a:endParaRPr lang="nl-NL" dirty="0"/>
          </a:p>
        </p:txBody>
      </p:sp>
      <p:pic>
        <p:nvPicPr>
          <p:cNvPr id="4" name="Picture 2" descr="Afbeeldingsresultaat voor universiteit maastricht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2384"/>
            <a:ext cx="2304256" cy="46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69140" y="5949280"/>
            <a:ext cx="1367356" cy="86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21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Waarom is bewegen belangrijk?</a:t>
            </a:r>
            <a:endParaRPr lang="nl-NL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Discussie</a:t>
            </a:r>
          </a:p>
        </p:txBody>
      </p:sp>
      <p:pic>
        <p:nvPicPr>
          <p:cNvPr id="5" name="Picture 2" descr="Afbeeldingsresultaat voor universiteit maastricht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82384"/>
            <a:ext cx="2304256" cy="460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69140" y="5949280"/>
            <a:ext cx="1367356" cy="86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36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</TotalTime>
  <Words>474</Words>
  <Application>Microsoft Office PowerPoint</Application>
  <PresentationFormat>On-screen Show (4:3)</PresentationFormat>
  <Paragraphs>105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Welkom bij DAIly NURSE</vt:lpstr>
      <vt:lpstr>DAIly NURSE – Overzicht workshop 1 Het belang van bewegen</vt:lpstr>
      <vt:lpstr>Kennismakingsrondje</vt:lpstr>
      <vt:lpstr>Overzicht workshops</vt:lpstr>
      <vt:lpstr>Doelstelling workshops</vt:lpstr>
      <vt:lpstr>DAIly NURSE</vt:lpstr>
      <vt:lpstr>DAIly NURSE</vt:lpstr>
      <vt:lpstr>DAIly NURSE</vt:lpstr>
      <vt:lpstr>Waarom is bewegen belangrijk?</vt:lpstr>
      <vt:lpstr>Belang van bewegen</vt:lpstr>
      <vt:lpstr>Beweegbeleid</vt:lpstr>
      <vt:lpstr>Discussie a.d.h.v. video opnames</vt:lpstr>
      <vt:lpstr>Huiswerkopdracht</vt:lpstr>
      <vt:lpstr>Capaciteitenlijst</vt:lpstr>
      <vt:lpstr>Zijn er nog vragen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Scholing Zorgaanpak</dc:title>
  <dc:creator>Ouden Mirre (den) (HSR)</dc:creator>
  <cp:lastModifiedBy>Talane, Bernike (HSR)</cp:lastModifiedBy>
  <cp:revision>48</cp:revision>
  <dcterms:created xsi:type="dcterms:W3CDTF">2016-05-30T08:59:22Z</dcterms:created>
  <dcterms:modified xsi:type="dcterms:W3CDTF">2021-06-14T17:55:56Z</dcterms:modified>
</cp:coreProperties>
</file>